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23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4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8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8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3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8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0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9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8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8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F5D80-2309-43B4-A73E-B75471A6091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8031-F0B9-4165-B18A-94F2E7EFD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1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utledge.com/9780367136499" TargetMode="External"/><Relationship Id="rId2" Type="http://schemas.openxmlformats.org/officeDocument/2006/relationships/hyperlink" Target="https://asc41.com/appform1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ncoldiron@asc41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0B1FEA79-46C1-4498-A0AB-21B04C81F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33" y="284864"/>
            <a:ext cx="6620934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Division on </a:t>
            </a:r>
            <a:endParaRPr lang="en-US" sz="320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Corrections &amp; Sentencing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Handbook, Volume 5</a:t>
            </a:r>
            <a:endParaRPr lang="en-US" sz="3200" dirty="0">
              <a:solidFill>
                <a:schemeClr val="bg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6294F182-97EA-475E-81EF-C400749A71A1}"/>
              </a:ext>
            </a:extLst>
          </p:cNvPr>
          <p:cNvSpPr/>
          <p:nvPr/>
        </p:nvSpPr>
        <p:spPr>
          <a:xfrm>
            <a:off x="857249" y="4598023"/>
            <a:ext cx="5452533" cy="506835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 know you want a copy of the newest DCS Handbook!!!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Volume 5, </a:t>
            </a:r>
          </a:p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Moving Corrections and Sentencing Forward: Building on the Record</a:t>
            </a:r>
          </a:p>
          <a:p>
            <a:pPr algn="ctr"/>
            <a:r>
              <a:rPr lang="en-US" sz="2400" i="1" dirty="0"/>
              <a:t>COMING SOON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Order your copy today</a:t>
            </a:r>
            <a:r>
              <a:rPr lang="en-US" sz="2400" dirty="0">
                <a:solidFill>
                  <a:srgbClr val="FFFF00"/>
                </a:solidFill>
              </a:rPr>
              <a:t>!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B4818B4D-E7B3-471E-B808-84C96C9BD480}"/>
              </a:ext>
            </a:extLst>
          </p:cNvPr>
          <p:cNvSpPr/>
          <p:nvPr/>
        </p:nvSpPr>
        <p:spPr>
          <a:xfrm>
            <a:off x="5212704" y="8544629"/>
            <a:ext cx="1473200" cy="1374246"/>
          </a:xfrm>
          <a:prstGeom prst="flowChartAlternateProcess">
            <a:avLst/>
          </a:prstGeom>
          <a:solidFill>
            <a:srgbClr val="002060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Show your support to DCS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651B45E-3C89-4433-AD76-F0944EEFD2C9}"/>
              </a:ext>
            </a:extLst>
          </p:cNvPr>
          <p:cNvSpPr/>
          <p:nvPr/>
        </p:nvSpPr>
        <p:spPr>
          <a:xfrm>
            <a:off x="304800" y="9967651"/>
            <a:ext cx="6299200" cy="193948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Order your handbook with your DCS membership renewal at </a:t>
            </a:r>
            <a:r>
              <a:rPr lang="en-US" dirty="0">
                <a:solidFill>
                  <a:srgbClr val="FFFF00"/>
                </a:solidFill>
                <a:highlight>
                  <a:srgbClr val="0000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https://asc41.com/appform1.html</a:t>
            </a:r>
            <a:r>
              <a:rPr lang="en-US" dirty="0">
                <a:solidFill>
                  <a:srgbClr val="FFFF00"/>
                </a:solidFill>
                <a:highlight>
                  <a:srgbClr val="000000"/>
                </a:highlight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OR for more information visit: </a:t>
            </a:r>
            <a:r>
              <a:rPr lang="en-US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www.routledge.com/9780367136499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or email Nicole </a:t>
            </a:r>
            <a:r>
              <a:rPr lang="en-US" dirty="0" err="1">
                <a:solidFill>
                  <a:srgbClr val="FFFF00"/>
                </a:solidFill>
              </a:rPr>
              <a:t>Coldiron</a:t>
            </a:r>
            <a:r>
              <a:rPr lang="en-US" dirty="0">
                <a:solidFill>
                  <a:srgbClr val="FFFF00"/>
                </a:solidFill>
              </a:rPr>
              <a:t> at </a:t>
            </a:r>
            <a:r>
              <a:rPr lang="en-US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ncoldiron@asc41.com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with questions.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821735-AD4D-4E89-A9C7-8F5B98A02FB2}"/>
              </a:ext>
            </a:extLst>
          </p:cNvPr>
          <p:cNvSpPr txBox="1"/>
          <p:nvPr/>
        </p:nvSpPr>
        <p:spPr>
          <a:xfrm>
            <a:off x="1625600" y="2102889"/>
            <a:ext cx="5060304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If you order by August 31</a:t>
            </a:r>
            <a:r>
              <a:rPr lang="en-US" sz="2000" b="1" baseline="30000" dirty="0">
                <a:solidFill>
                  <a:srgbClr val="FF0000"/>
                </a:solidFill>
                <a:highlight>
                  <a:srgbClr val="FFFF00"/>
                </a:highlight>
              </a:rPr>
              <a:t>st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, the handbook is $25 or 2/$40,</a:t>
            </a:r>
            <a:r>
              <a:rPr lang="en-US" sz="2000" b="1" dirty="0">
                <a:solidFill>
                  <a:srgbClr val="FF0000"/>
                </a:solidFill>
              </a:rPr>
              <a:t> starting September 1</a:t>
            </a:r>
            <a:r>
              <a:rPr lang="en-US" sz="2000" b="1" baseline="30000" dirty="0">
                <a:solidFill>
                  <a:srgbClr val="FF0000"/>
                </a:solidFill>
              </a:rPr>
              <a:t>st</a:t>
            </a:r>
            <a:r>
              <a:rPr lang="en-US" sz="2000" b="1" dirty="0">
                <a:solidFill>
                  <a:srgbClr val="FF0000"/>
                </a:solidFill>
              </a:rPr>
              <a:t>, the new handbook price is $35 each</a:t>
            </a:r>
            <a:r>
              <a:rPr lang="en-US" sz="2000" b="1">
                <a:solidFill>
                  <a:srgbClr val="FF0000"/>
                </a:solidFill>
              </a:rPr>
              <a:t>. </a:t>
            </a:r>
            <a:r>
              <a:rPr lang="en-US" sz="2000" b="1"/>
              <a:t>Please </a:t>
            </a:r>
            <a:r>
              <a:rPr lang="en-US" sz="2000" b="1" dirty="0"/>
              <a:t>consider buying one for yourself and giving one to a graduate student!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  <a:endParaRPr lang="en-US" sz="2000" b="1" dirty="0"/>
          </a:p>
        </p:txBody>
      </p:sp>
      <p:pic>
        <p:nvPicPr>
          <p:cNvPr id="2056" name="Picture 8" descr="Image result for special">
            <a:extLst>
              <a:ext uri="{FF2B5EF4-FFF2-40B4-BE49-F238E27FC236}">
                <a16:creationId xmlns:a16="http://schemas.microsoft.com/office/drawing/2014/main" id="{3B537ACB-84D6-4F6E-83FF-7F8C79F30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43460"/>
            <a:ext cx="1104899" cy="186700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Image result for ASC Divison on corrections and sentencing logo">
            <a:extLst>
              <a:ext uri="{FF2B5EF4-FFF2-40B4-BE49-F238E27FC236}">
                <a16:creationId xmlns:a16="http://schemas.microsoft.com/office/drawing/2014/main" id="{D4126C31-D65C-4D2D-8331-2865C8E2D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523" y="5560849"/>
            <a:ext cx="1010477" cy="1010477"/>
          </a:xfrm>
          <a:prstGeom prst="rect">
            <a:avLst/>
          </a:prstGeom>
          <a:noFill/>
          <a:scene3d>
            <a:camera prst="orthographicFront">
              <a:rot lat="0" lon="0" rev="20999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12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</TotalTime>
  <Words>135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S Rudes</dc:creator>
  <cp:lastModifiedBy>Danielle S Rudes</cp:lastModifiedBy>
  <cp:revision>10</cp:revision>
  <dcterms:created xsi:type="dcterms:W3CDTF">2020-02-17T03:14:39Z</dcterms:created>
  <dcterms:modified xsi:type="dcterms:W3CDTF">2020-07-21T09:31:28Z</dcterms:modified>
</cp:coreProperties>
</file>